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313" r:id="rId2"/>
    <p:sldId id="275" r:id="rId3"/>
    <p:sldId id="292" r:id="rId4"/>
    <p:sldId id="291" r:id="rId5"/>
    <p:sldId id="297" r:id="rId6"/>
    <p:sldId id="294" r:id="rId7"/>
    <p:sldId id="295" r:id="rId8"/>
    <p:sldId id="311" r:id="rId9"/>
    <p:sldId id="314" r:id="rId10"/>
    <p:sldId id="303" r:id="rId11"/>
    <p:sldId id="304" r:id="rId12"/>
    <p:sldId id="305" r:id="rId13"/>
    <p:sldId id="315" r:id="rId14"/>
    <p:sldId id="316" r:id="rId15"/>
    <p:sldId id="306" r:id="rId16"/>
    <p:sldId id="307" r:id="rId17"/>
    <p:sldId id="308" r:id="rId18"/>
    <p:sldId id="309" r:id="rId19"/>
    <p:sldId id="317" r:id="rId20"/>
    <p:sldId id="287" r:id="rId21"/>
    <p:sldId id="318" r:id="rId22"/>
    <p:sldId id="283" r:id="rId23"/>
    <p:sldId id="298" r:id="rId24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592" userDrawn="1">
          <p15:clr>
            <a:srgbClr val="A4A3A4"/>
          </p15:clr>
        </p15:guide>
        <p15:guide id="2" orient="horz" pos="38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6393B"/>
    <a:srgbClr val="363A3B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0902" autoAdjust="0"/>
  </p:normalViewPr>
  <p:slideViewPr>
    <p:cSldViewPr snapToGrid="0">
      <p:cViewPr varScale="1">
        <p:scale>
          <a:sx n="81" d="100"/>
          <a:sy n="81" d="100"/>
        </p:scale>
        <p:origin x="1752" y="300"/>
      </p:cViewPr>
      <p:guideLst>
        <p:guide pos="7592"/>
        <p:guide orient="horz" pos="38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3" d="100"/>
          <a:sy n="103" d="100"/>
        </p:scale>
        <p:origin x="4488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3" csCatId="accent1" phldr="1"/>
      <dgm:spPr/>
      <dgm:t>
        <a:bodyPr rtlCol="0"/>
        <a:lstStyle/>
        <a:p>
          <a:pPr rtl="0"/>
          <a:endParaRPr lang="en-US"/>
        </a:p>
      </dgm:t>
    </dgm:pt>
    <dgm:pt modelId="{73D947E0-108F-4D20-A71E-3CF329F97212}">
      <dgm:prSet phldr="0" custT="1"/>
      <dgm:spPr>
        <a:solidFill>
          <a:schemeClr val="bg2">
            <a:lumMod val="1000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>
              <a:latin typeface="Avenir Next LT Pro" panose="020B0504020202020204" pitchFamily="34" charset="77"/>
            </a:rPr>
            <a:t>Python</a:t>
          </a:r>
        </a:p>
      </dgm:t>
    </dgm:pt>
    <dgm:pt modelId="{9D249532-A24D-4D8F-848A-9F42F2E486C9}" type="parTrans" cxnId="{A0077D09-C12C-46D0-8DF7-194B6911362A}">
      <dgm:prSet/>
      <dgm:spPr/>
      <dgm:t>
        <a:bodyPr rtlCol="0"/>
        <a:lstStyle/>
        <a:p>
          <a:pPr rtl="0"/>
          <a:endParaRPr lang="pt-BR" noProof="0" dirty="0"/>
        </a:p>
      </dgm:t>
    </dgm:pt>
    <dgm:pt modelId="{AE813459-65AB-4FA9-B717-330DDA6DFA4E}" type="sibTrans" cxnId="{A0077D09-C12C-46D0-8DF7-194B6911362A}">
      <dgm:prSet/>
      <dgm:spPr/>
      <dgm:t>
        <a:bodyPr rtlCol="0"/>
        <a:lstStyle/>
        <a:p>
          <a:pPr rtl="0"/>
          <a:endParaRPr lang="pt-BR" noProof="0" dirty="0"/>
        </a:p>
      </dgm:t>
    </dgm:pt>
    <dgm:pt modelId="{B1AFA1AF-0FF8-45B3-A6D0-0E255A2F637D}">
      <dgm:prSet phldr="0" custT="1"/>
      <dgm:spPr>
        <a:solidFill>
          <a:schemeClr val="accent1">
            <a:lumMod val="50000"/>
            <a:alpha val="5298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>
              <a:latin typeface="Avenir Next LT Pro" panose="020B0504020202020204" pitchFamily="34" charset="77"/>
            </a:rPr>
            <a:t>Textual</a:t>
          </a:r>
        </a:p>
      </dgm:t>
    </dgm:pt>
    <dgm:pt modelId="{10C68AF5-481C-45AA-A216-8BBBB04515B9}" type="parTrans" cxnId="{F28D7702-2FC3-49BD-BB13-C989E5EE622A}">
      <dgm:prSet/>
      <dgm:spPr/>
      <dgm:t>
        <a:bodyPr rtlCol="0"/>
        <a:lstStyle/>
        <a:p>
          <a:pPr rtl="0"/>
          <a:endParaRPr lang="pt-BR" noProof="0" dirty="0"/>
        </a:p>
      </dgm:t>
    </dgm:pt>
    <dgm:pt modelId="{88649F7A-400B-4056-965D-C9AC0B3AD942}" type="sibTrans" cxnId="{F28D7702-2FC3-49BD-BB13-C989E5EE622A}">
      <dgm:prSet/>
      <dgm:spPr/>
      <dgm:t>
        <a:bodyPr rtlCol="0"/>
        <a:lstStyle/>
        <a:p>
          <a:pPr rtl="0"/>
          <a:endParaRPr lang="pt-BR" noProof="0" dirty="0"/>
        </a:p>
      </dgm:t>
    </dgm:pt>
    <dgm:pt modelId="{E9682B4F-0217-4B50-923E-C104AA24290F}">
      <dgm:prSet phldr="0" custT="1"/>
      <dgm:spPr>
        <a:solidFill>
          <a:schemeClr val="tx1">
            <a:lumMod val="7500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 err="1">
              <a:latin typeface="Avenir Next LT Pro" panose="020B0504020202020204" pitchFamily="34" charset="77"/>
            </a:rPr>
            <a:t>SQLite</a:t>
          </a:r>
          <a:endParaRPr lang="pt-BR" sz="1600" b="0" i="0" noProof="0" dirty="0">
            <a:latin typeface="Avenir Next LT Pro" panose="020B0504020202020204" pitchFamily="34" charset="77"/>
          </a:endParaRPr>
        </a:p>
      </dgm:t>
    </dgm:pt>
    <dgm:pt modelId="{E0F6C4AF-9BBB-4698-91D7-F9AE3EACBD5D}" type="parTrans" cxnId="{6C23D0C9-74B2-4C8B-AB2F-A03B3B0EBE56}">
      <dgm:prSet/>
      <dgm:spPr/>
      <dgm:t>
        <a:bodyPr rtlCol="0"/>
        <a:lstStyle/>
        <a:p>
          <a:pPr rtl="0"/>
          <a:endParaRPr lang="pt-BR" noProof="0" dirty="0"/>
        </a:p>
      </dgm:t>
    </dgm:pt>
    <dgm:pt modelId="{B8632E42-D7EB-4C31-877E-6F1B2801851A}" type="sibTrans" cxnId="{6C23D0C9-74B2-4C8B-AB2F-A03B3B0EBE56}">
      <dgm:prSet/>
      <dgm:spPr/>
      <dgm:t>
        <a:bodyPr rtlCol="0"/>
        <a:lstStyle/>
        <a:p>
          <a:pPr rtl="0"/>
          <a:endParaRPr lang="pt-BR" noProof="0" dirty="0"/>
        </a:p>
      </dgm:t>
    </dgm:pt>
    <dgm:pt modelId="{E4B4F7C4-5024-45F0-9FD7-C5068A1AE6C4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473E2436-1BC1-4A6C-8568-5C38418F52D1}" type="pres">
      <dgm:prSet presAssocID="{73D947E0-108F-4D20-A71E-3CF329F97212}" presName="composite" presStyleCnt="0"/>
      <dgm:spPr/>
    </dgm:pt>
    <dgm:pt modelId="{BDBD7220-3F85-45D2-BED6-5BBFBC23EAE3}" type="pres">
      <dgm:prSet presAssocID="{73D947E0-108F-4D20-A71E-3CF329F97212}" presName="parTx" presStyleLbl="alignNode1" presStyleIdx="0" presStyleCnt="3" custLinFactY="100000" custLinFactNeighborX="-45" custLinFactNeighborY="170593">
        <dgm:presLayoutVars>
          <dgm:chMax val="0"/>
          <dgm:chPref val="0"/>
        </dgm:presLayoutVars>
      </dgm:prSet>
      <dgm:spPr/>
    </dgm:pt>
    <dgm:pt modelId="{22359DD7-1BFB-4900-BAE6-6084F2F57988}" type="pres">
      <dgm:prSet presAssocID="{73D947E0-108F-4D20-A71E-3CF329F97212}" presName="desTx" presStyleLbl="alignAccFollowNode1" presStyleIdx="0" presStyleCnt="3" custScaleY="146656" custLinFactNeighborX="-45" custLinFactNeighborY="-45443">
        <dgm:presLayoutVars/>
      </dgm:prSet>
      <dgm:spPr/>
    </dgm:pt>
    <dgm:pt modelId="{38C65349-0C40-499F-9765-B6F38C2DC3C3}" type="pres">
      <dgm:prSet presAssocID="{AE813459-65AB-4FA9-B717-330DDA6DFA4E}" presName="space" presStyleCnt="0"/>
      <dgm:spPr/>
    </dgm:pt>
    <dgm:pt modelId="{C6650FDC-3601-45F5-9125-6E3F90A53F8A}" type="pres">
      <dgm:prSet presAssocID="{B1AFA1AF-0FF8-45B3-A6D0-0E255A2F637D}" presName="composite" presStyleCnt="0"/>
      <dgm:spPr/>
    </dgm:pt>
    <dgm:pt modelId="{C4F84DEA-2002-4D32-8E80-70EEE05E345A}" type="pres">
      <dgm:prSet presAssocID="{B1AFA1AF-0FF8-45B3-A6D0-0E255A2F637D}" presName="parTx" presStyleLbl="alignNode1" presStyleIdx="1" presStyleCnt="3" custLinFactY="100000" custLinFactNeighborX="-59" custLinFactNeighborY="173698">
        <dgm:presLayoutVars>
          <dgm:chMax val="0"/>
          <dgm:chPref val="0"/>
        </dgm:presLayoutVars>
      </dgm:prSet>
      <dgm:spPr/>
    </dgm:pt>
    <dgm:pt modelId="{4FEB85EB-D046-4CDB-8A62-BBCE260C4490}" type="pres">
      <dgm:prSet presAssocID="{B1AFA1AF-0FF8-45B3-A6D0-0E255A2F637D}" presName="desTx" presStyleLbl="alignAccFollowNode1" presStyleIdx="1" presStyleCnt="3" custScaleY="146837" custLinFactNeighborX="-59" custLinFactNeighborY="-45398">
        <dgm:presLayoutVars/>
      </dgm:prSet>
      <dgm:spPr/>
    </dgm:pt>
    <dgm:pt modelId="{40F59683-723F-44D1-8379-95635EED1AA8}" type="pres">
      <dgm:prSet presAssocID="{88649F7A-400B-4056-965D-C9AC0B3AD942}" presName="space" presStyleCnt="0"/>
      <dgm:spPr/>
    </dgm:pt>
    <dgm:pt modelId="{BB2E4F65-C461-40C3-BC82-6A29AA851F44}" type="pres">
      <dgm:prSet presAssocID="{E9682B4F-0217-4B50-923E-C104AA24290F}" presName="composite" presStyleCnt="0"/>
      <dgm:spPr/>
    </dgm:pt>
    <dgm:pt modelId="{49B7F8FA-D256-41EF-9327-52A3551D9A60}" type="pres">
      <dgm:prSet presAssocID="{E9682B4F-0217-4B50-923E-C104AA24290F}" presName="parTx" presStyleLbl="alignNode1" presStyleIdx="2" presStyleCnt="3" custLinFactY="100000" custLinFactNeighborX="-73" custLinFactNeighborY="169454">
        <dgm:presLayoutVars>
          <dgm:chMax val="0"/>
          <dgm:chPref val="0"/>
        </dgm:presLayoutVars>
      </dgm:prSet>
      <dgm:spPr/>
    </dgm:pt>
    <dgm:pt modelId="{6B5FE59C-B471-448A-AA7A-B526DCC4D4CA}" type="pres">
      <dgm:prSet presAssocID="{E9682B4F-0217-4B50-923E-C104AA24290F}" presName="desTx" presStyleLbl="alignAccFollowNode1" presStyleIdx="2" presStyleCnt="3" custScaleY="146837" custLinFactNeighborX="-73" custLinFactNeighborY="-45398">
        <dgm:presLayoutVars/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77A55366-077C-403B-A9E1-B9C6B5CA3288}" type="presOf" srcId="{73D947E0-108F-4D20-A71E-3CF329F97212}" destId="{BDBD7220-3F85-45D2-BED6-5BBFBC23EAE3}" srcOrd="0" destOrd="0" presId="urn:microsoft.com/office/officeart/2016/7/layout/HorizontalActionList"/>
    <dgm:cxn modelId="{B7F6ED6E-855A-4A7B-AE18-3BD04546002C}" type="presOf" srcId="{B1AFA1AF-0FF8-45B3-A6D0-0E255A2F637D}" destId="{C4F84DEA-2002-4D32-8E80-70EEE05E345A}" srcOrd="0" destOrd="0" presId="urn:microsoft.com/office/officeart/2016/7/layout/HorizontalActionList"/>
    <dgm:cxn modelId="{110097B3-0B24-42EE-9C79-845C028B379B}" type="presOf" srcId="{E9682B4F-0217-4B50-923E-C104AA24290F}" destId="{49B7F8FA-D256-41EF-9327-52A3551D9A60}" srcOrd="0" destOrd="0" presId="urn:microsoft.com/office/officeart/2016/7/layout/HorizontalActionList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825BC9D8-F515-4FBF-8CF8-23CD32968E1D}" type="presOf" srcId="{0DD8915E-DC14-41D6-9BB5-F49E1C265163}" destId="{E4B4F7C4-5024-45F0-9FD7-C5068A1AE6C4}" srcOrd="0" destOrd="0" presId="urn:microsoft.com/office/officeart/2016/7/layout/HorizontalActionList"/>
    <dgm:cxn modelId="{E9D2B9D9-3B26-471C-AF45-E02D1C258CD3}" type="presParOf" srcId="{E4B4F7C4-5024-45F0-9FD7-C5068A1AE6C4}" destId="{473E2436-1BC1-4A6C-8568-5C38418F52D1}" srcOrd="0" destOrd="0" presId="urn:microsoft.com/office/officeart/2016/7/layout/HorizontalActionList"/>
    <dgm:cxn modelId="{A151C920-5872-4C88-8534-922E9C800B9B}" type="presParOf" srcId="{473E2436-1BC1-4A6C-8568-5C38418F52D1}" destId="{BDBD7220-3F85-45D2-BED6-5BBFBC23EAE3}" srcOrd="0" destOrd="0" presId="urn:microsoft.com/office/officeart/2016/7/layout/HorizontalActionList"/>
    <dgm:cxn modelId="{45373909-AB37-4D9A-936C-DC8447BC111D}" type="presParOf" srcId="{473E2436-1BC1-4A6C-8568-5C38418F52D1}" destId="{22359DD7-1BFB-4900-BAE6-6084F2F57988}" srcOrd="1" destOrd="0" presId="urn:microsoft.com/office/officeart/2016/7/layout/HorizontalActionList"/>
    <dgm:cxn modelId="{CFC7E7C1-85BC-47FC-BC11-D0BACA8440B9}" type="presParOf" srcId="{E4B4F7C4-5024-45F0-9FD7-C5068A1AE6C4}" destId="{38C65349-0C40-499F-9765-B6F38C2DC3C3}" srcOrd="1" destOrd="0" presId="urn:microsoft.com/office/officeart/2016/7/layout/HorizontalActionList"/>
    <dgm:cxn modelId="{86FF1107-69E9-4310-A0D8-2BF61292A72B}" type="presParOf" srcId="{E4B4F7C4-5024-45F0-9FD7-C5068A1AE6C4}" destId="{C6650FDC-3601-45F5-9125-6E3F90A53F8A}" srcOrd="2" destOrd="0" presId="urn:microsoft.com/office/officeart/2016/7/layout/HorizontalActionList"/>
    <dgm:cxn modelId="{1C7F1C64-2F3D-4695-A56C-92B1B848B0C2}" type="presParOf" srcId="{C6650FDC-3601-45F5-9125-6E3F90A53F8A}" destId="{C4F84DEA-2002-4D32-8E80-70EEE05E345A}" srcOrd="0" destOrd="0" presId="urn:microsoft.com/office/officeart/2016/7/layout/HorizontalActionList"/>
    <dgm:cxn modelId="{DC59A3FF-666D-48A7-B3BE-98A9F829402D}" type="presParOf" srcId="{C6650FDC-3601-45F5-9125-6E3F90A53F8A}" destId="{4FEB85EB-D046-4CDB-8A62-BBCE260C4490}" srcOrd="1" destOrd="0" presId="urn:microsoft.com/office/officeart/2016/7/layout/HorizontalActionList"/>
    <dgm:cxn modelId="{AAE65B9C-F662-4FAA-8FDB-82E7FB86BB24}" type="presParOf" srcId="{E4B4F7C4-5024-45F0-9FD7-C5068A1AE6C4}" destId="{40F59683-723F-44D1-8379-95635EED1AA8}" srcOrd="3" destOrd="0" presId="urn:microsoft.com/office/officeart/2016/7/layout/HorizontalActionList"/>
    <dgm:cxn modelId="{F5BE37E3-59D0-4D56-B08C-9B1D93695802}" type="presParOf" srcId="{E4B4F7C4-5024-45F0-9FD7-C5068A1AE6C4}" destId="{BB2E4F65-C461-40C3-BC82-6A29AA851F44}" srcOrd="4" destOrd="0" presId="urn:microsoft.com/office/officeart/2016/7/layout/HorizontalActionList"/>
    <dgm:cxn modelId="{1FC3B8DB-8632-4AA8-99E5-4F0C12504130}" type="presParOf" srcId="{BB2E4F65-C461-40C3-BC82-6A29AA851F44}" destId="{49B7F8FA-D256-41EF-9327-52A3551D9A60}" srcOrd="0" destOrd="0" presId="urn:microsoft.com/office/officeart/2016/7/layout/HorizontalActionList"/>
    <dgm:cxn modelId="{03A1CBF9-FFCE-4B8C-9850-8B297556CCF4}" type="presParOf" srcId="{BB2E4F65-C461-40C3-BC82-6A29AA851F44}" destId="{6B5FE59C-B471-448A-AA7A-B526DCC4D4CA}" srcOrd="1" destOrd="0" presId="urn:microsoft.com/office/officeart/2016/7/layout/HorizontalAction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3" csCatId="accent1" phldr="1"/>
      <dgm:spPr/>
      <dgm:t>
        <a:bodyPr rtlCol="0"/>
        <a:lstStyle/>
        <a:p>
          <a:pPr rtl="0"/>
          <a:endParaRPr lang="en-US"/>
        </a:p>
      </dgm:t>
    </dgm:pt>
    <dgm:pt modelId="{73D947E0-108F-4D20-A71E-3CF329F97212}">
      <dgm:prSet phldr="0" custT="1"/>
      <dgm:spPr>
        <a:solidFill>
          <a:schemeClr val="bg2">
            <a:lumMod val="1000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>
              <a:latin typeface="Avenir Next LT Pro" panose="020B0504020202020204" pitchFamily="34" charset="77"/>
            </a:rPr>
            <a:t>Interface</a:t>
          </a:r>
        </a:p>
      </dgm:t>
    </dgm:pt>
    <dgm:pt modelId="{9D249532-A24D-4D8F-848A-9F42F2E486C9}" type="parTrans" cxnId="{A0077D09-C12C-46D0-8DF7-194B6911362A}">
      <dgm:prSet/>
      <dgm:spPr/>
      <dgm:t>
        <a:bodyPr rtlCol="0"/>
        <a:lstStyle/>
        <a:p>
          <a:pPr rtl="0"/>
          <a:endParaRPr lang="pt-BR" noProof="0" dirty="0"/>
        </a:p>
      </dgm:t>
    </dgm:pt>
    <dgm:pt modelId="{AE813459-65AB-4FA9-B717-330DDA6DFA4E}" type="sibTrans" cxnId="{A0077D09-C12C-46D0-8DF7-194B6911362A}">
      <dgm:prSet/>
      <dgm:spPr/>
      <dgm:t>
        <a:bodyPr rtlCol="0"/>
        <a:lstStyle/>
        <a:p>
          <a:pPr rtl="0"/>
          <a:endParaRPr lang="pt-BR" noProof="0" dirty="0"/>
        </a:p>
      </dgm:t>
    </dgm:pt>
    <dgm:pt modelId="{30A490C8-22B4-4D68-875C-0F0DE2FF864D}">
      <dgm:prSet phldr="0" custT="1"/>
      <dgm:spPr>
        <a:solidFill>
          <a:schemeClr val="bg2">
            <a:lumMod val="25000"/>
          </a:schemeClr>
        </a:solidFill>
        <a:ln>
          <a:noFill/>
        </a:ln>
      </dgm:spPr>
      <dgm:t>
        <a:bodyPr rtlCol="0"/>
        <a:lstStyle/>
        <a:p>
          <a:pPr marL="0" rtl="0">
            <a:lnSpc>
              <a:spcPct val="100000"/>
            </a:lnSpc>
          </a:pP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Falta implementar as funcionalidade em todas as telas. No momento muitas tela não funcionam. Depois de estarem funcionando, melhorar a aparência e a experiência do usuário</a:t>
          </a:r>
        </a:p>
      </dgm:t>
    </dgm:pt>
    <dgm:pt modelId="{035C64B0-4F0C-4FD1-BD23-B1D4C9887CBE}" type="parTrans" cxnId="{381FE1CC-8184-4745-8EB3-6DE11655998D}">
      <dgm:prSet/>
      <dgm:spPr/>
      <dgm:t>
        <a:bodyPr rtlCol="0"/>
        <a:lstStyle/>
        <a:p>
          <a:pPr rtl="0"/>
          <a:endParaRPr lang="pt-BR" noProof="0" dirty="0"/>
        </a:p>
      </dgm:t>
    </dgm:pt>
    <dgm:pt modelId="{45495DA8-8707-41E3-A12B-FA5766269C44}" type="sibTrans" cxnId="{381FE1CC-8184-4745-8EB3-6DE11655998D}">
      <dgm:prSet/>
      <dgm:spPr/>
      <dgm:t>
        <a:bodyPr rtlCol="0"/>
        <a:lstStyle/>
        <a:p>
          <a:pPr rtl="0"/>
          <a:endParaRPr lang="pt-BR" noProof="0" dirty="0"/>
        </a:p>
      </dgm:t>
    </dgm:pt>
    <dgm:pt modelId="{B1AFA1AF-0FF8-45B3-A6D0-0E255A2F637D}">
      <dgm:prSet phldr="0" custT="1"/>
      <dgm:spPr>
        <a:solidFill>
          <a:schemeClr val="accent1">
            <a:lumMod val="50000"/>
            <a:alpha val="5298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>
              <a:latin typeface="Avenir Next LT Pro" panose="020B0504020202020204" pitchFamily="34" charset="77"/>
            </a:rPr>
            <a:t>Código</a:t>
          </a:r>
        </a:p>
      </dgm:t>
    </dgm:pt>
    <dgm:pt modelId="{10C68AF5-481C-45AA-A216-8BBBB04515B9}" type="parTrans" cxnId="{F28D7702-2FC3-49BD-BB13-C989E5EE622A}">
      <dgm:prSet/>
      <dgm:spPr/>
      <dgm:t>
        <a:bodyPr rtlCol="0"/>
        <a:lstStyle/>
        <a:p>
          <a:pPr rtl="0"/>
          <a:endParaRPr lang="pt-BR" noProof="0" dirty="0"/>
        </a:p>
      </dgm:t>
    </dgm:pt>
    <dgm:pt modelId="{88649F7A-400B-4056-965D-C9AC0B3AD942}" type="sibTrans" cxnId="{F28D7702-2FC3-49BD-BB13-C989E5EE622A}">
      <dgm:prSet/>
      <dgm:spPr/>
      <dgm:t>
        <a:bodyPr rtlCol="0"/>
        <a:lstStyle/>
        <a:p>
          <a:pPr rtl="0"/>
          <a:endParaRPr lang="pt-BR" noProof="0" dirty="0"/>
        </a:p>
      </dgm:t>
    </dgm:pt>
    <dgm:pt modelId="{50418D2B-9486-42DE-AFDD-1D31420040FF}">
      <dgm:prSet phldr="0" custT="1"/>
      <dgm:spPr>
        <a:solidFill>
          <a:schemeClr val="accent1">
            <a:lumMod val="40000"/>
            <a:lumOff val="60000"/>
            <a:alpha val="45201"/>
          </a:schemeClr>
        </a:solidFill>
        <a:ln>
          <a:noFill/>
        </a:ln>
      </dgm:spPr>
      <dgm:t>
        <a:bodyPr rtlCol="0"/>
        <a:lstStyle/>
        <a:p>
          <a:pPr marL="0" rtl="0">
            <a:lnSpc>
              <a:spcPct val="100000"/>
            </a:lnSpc>
          </a:pP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Falta limpar o código, otimizar ele. Falta implementar as funcionalidades de gerente e implementar a tabela do gerente no banco de dados. Também estou pensando em fazer uma classe para os anúncios dos imóveis e talvez uma classe para as pessoas do administrativo, ou seja, mais um usuário</a:t>
          </a:r>
          <a:endParaRPr lang="pt-BR" sz="1400" b="1" i="0" noProof="0" dirty="0">
            <a:solidFill>
              <a:schemeClr val="bg1"/>
            </a:solidFill>
            <a:latin typeface="Avenir Next LT Pro" panose="020B0504020202020204" pitchFamily="34" charset="77"/>
          </a:endParaRPr>
        </a:p>
      </dgm:t>
    </dgm:pt>
    <dgm:pt modelId="{D5A17F6B-93F5-442B-938A-0F38C281BE88}" type="parTrans" cxnId="{5A5BA622-5DEB-48B9-88D9-C1DE36C711E5}">
      <dgm:prSet/>
      <dgm:spPr/>
      <dgm:t>
        <a:bodyPr rtlCol="0"/>
        <a:lstStyle/>
        <a:p>
          <a:pPr rtl="0"/>
          <a:endParaRPr lang="pt-BR" noProof="0" dirty="0"/>
        </a:p>
      </dgm:t>
    </dgm:pt>
    <dgm:pt modelId="{1D87A0A5-8024-4710-846B-D5BFAC785107}" type="sibTrans" cxnId="{5A5BA622-5DEB-48B9-88D9-C1DE36C711E5}">
      <dgm:prSet/>
      <dgm:spPr/>
      <dgm:t>
        <a:bodyPr rtlCol="0"/>
        <a:lstStyle/>
        <a:p>
          <a:pPr rtl="0"/>
          <a:endParaRPr lang="pt-BR" noProof="0" dirty="0"/>
        </a:p>
      </dgm:t>
    </dgm:pt>
    <dgm:pt modelId="{E9682B4F-0217-4B50-923E-C104AA24290F}">
      <dgm:prSet phldr="0" custT="1"/>
      <dgm:spPr>
        <a:solidFill>
          <a:schemeClr val="tx1">
            <a:lumMod val="7500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>
              <a:latin typeface="Avenir Next LT Pro" panose="020B0504020202020204" pitchFamily="34" charset="77"/>
            </a:rPr>
            <a:t>Documentação</a:t>
          </a:r>
        </a:p>
      </dgm:t>
    </dgm:pt>
    <dgm:pt modelId="{E0F6C4AF-9BBB-4698-91D7-F9AE3EACBD5D}" type="parTrans" cxnId="{6C23D0C9-74B2-4C8B-AB2F-A03B3B0EBE56}">
      <dgm:prSet/>
      <dgm:spPr/>
      <dgm:t>
        <a:bodyPr rtlCol="0"/>
        <a:lstStyle/>
        <a:p>
          <a:pPr rtl="0"/>
          <a:endParaRPr lang="pt-BR" noProof="0" dirty="0"/>
        </a:p>
      </dgm:t>
    </dgm:pt>
    <dgm:pt modelId="{B8632E42-D7EB-4C31-877E-6F1B2801851A}" type="sibTrans" cxnId="{6C23D0C9-74B2-4C8B-AB2F-A03B3B0EBE56}">
      <dgm:prSet/>
      <dgm:spPr/>
      <dgm:t>
        <a:bodyPr rtlCol="0"/>
        <a:lstStyle/>
        <a:p>
          <a:pPr rtl="0"/>
          <a:endParaRPr lang="pt-BR" noProof="0" dirty="0"/>
        </a:p>
      </dgm:t>
    </dgm:pt>
    <dgm:pt modelId="{0EC0C300-11E4-45CF-8418-973585107209}">
      <dgm:prSet phldr="0" custT="1"/>
      <dgm:spPr>
        <a:solidFill>
          <a:schemeClr val="tx1">
            <a:lumMod val="40000"/>
            <a:lumOff val="60000"/>
            <a:alpha val="44000"/>
          </a:schemeClr>
        </a:solidFill>
        <a:ln>
          <a:noFill/>
        </a:ln>
      </dgm:spPr>
      <dgm:t>
        <a:bodyPr rtlCol="0"/>
        <a:lstStyle/>
        <a:p>
          <a:pPr marL="0" rtl="0">
            <a:lnSpc>
              <a:spcPct val="100000"/>
            </a:lnSpc>
          </a:pP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Falta começar a documentação. Eu fiz modelos conceituais ano passado, tenho que atualizá-los. Tenho que fazer os diagramas de classes, diagramas de uso, fazer a introdução, os requisitos... </a:t>
          </a:r>
        </a:p>
      </dgm:t>
    </dgm:pt>
    <dgm:pt modelId="{1E4DD98E-100E-46B7-B24A-408BBF69E9FA}" type="parTrans" cxnId="{51563A4F-C0EB-47D6-B5BC-47A4E599AD4B}">
      <dgm:prSet/>
      <dgm:spPr/>
      <dgm:t>
        <a:bodyPr rtlCol="0"/>
        <a:lstStyle/>
        <a:p>
          <a:pPr rtl="0"/>
          <a:endParaRPr lang="pt-BR" noProof="0" dirty="0"/>
        </a:p>
      </dgm:t>
    </dgm:pt>
    <dgm:pt modelId="{90FAB5D1-62B3-4FF6-A07D-EE607F529C32}" type="sibTrans" cxnId="{51563A4F-C0EB-47D6-B5BC-47A4E599AD4B}">
      <dgm:prSet/>
      <dgm:spPr/>
      <dgm:t>
        <a:bodyPr rtlCol="0"/>
        <a:lstStyle/>
        <a:p>
          <a:pPr rtl="0"/>
          <a:endParaRPr lang="pt-BR" noProof="0" dirty="0"/>
        </a:p>
      </dgm:t>
    </dgm:pt>
    <dgm:pt modelId="{E4B4F7C4-5024-45F0-9FD7-C5068A1AE6C4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473E2436-1BC1-4A6C-8568-5C38418F52D1}" type="pres">
      <dgm:prSet presAssocID="{73D947E0-108F-4D20-A71E-3CF329F97212}" presName="composite" presStyleCnt="0"/>
      <dgm:spPr/>
    </dgm:pt>
    <dgm:pt modelId="{BDBD7220-3F85-45D2-BED6-5BBFBC23EAE3}" type="pres">
      <dgm:prSet presAssocID="{73D947E0-108F-4D20-A71E-3CF329F97212}" presName="parTx" presStyleLbl="alignNode1" presStyleIdx="0" presStyleCnt="3">
        <dgm:presLayoutVars>
          <dgm:chMax val="0"/>
          <dgm:chPref val="0"/>
        </dgm:presLayoutVars>
      </dgm:prSet>
      <dgm:spPr/>
    </dgm:pt>
    <dgm:pt modelId="{22359DD7-1BFB-4900-BAE6-6084F2F57988}" type="pres">
      <dgm:prSet presAssocID="{73D947E0-108F-4D20-A71E-3CF329F97212}" presName="desTx" presStyleLbl="alignAccFollowNode1" presStyleIdx="0" presStyleCnt="3" custScaleY="139466" custLinFactNeighborX="-117" custLinFactNeighborY="29607">
        <dgm:presLayoutVars/>
      </dgm:prSet>
      <dgm:spPr/>
    </dgm:pt>
    <dgm:pt modelId="{38C65349-0C40-499F-9765-B6F38C2DC3C3}" type="pres">
      <dgm:prSet presAssocID="{AE813459-65AB-4FA9-B717-330DDA6DFA4E}" presName="space" presStyleCnt="0"/>
      <dgm:spPr/>
    </dgm:pt>
    <dgm:pt modelId="{C6650FDC-3601-45F5-9125-6E3F90A53F8A}" type="pres">
      <dgm:prSet presAssocID="{B1AFA1AF-0FF8-45B3-A6D0-0E255A2F637D}" presName="composite" presStyleCnt="0"/>
      <dgm:spPr/>
    </dgm:pt>
    <dgm:pt modelId="{C4F84DEA-2002-4D32-8E80-70EEE05E345A}" type="pres">
      <dgm:prSet presAssocID="{B1AFA1AF-0FF8-45B3-A6D0-0E255A2F637D}" presName="parTx" presStyleLbl="alignNode1" presStyleIdx="1" presStyleCnt="3">
        <dgm:presLayoutVars>
          <dgm:chMax val="0"/>
          <dgm:chPref val="0"/>
        </dgm:presLayoutVars>
      </dgm:prSet>
      <dgm:spPr/>
    </dgm:pt>
    <dgm:pt modelId="{4FEB85EB-D046-4CDB-8A62-BBCE260C4490}" type="pres">
      <dgm:prSet presAssocID="{B1AFA1AF-0FF8-45B3-A6D0-0E255A2F637D}" presName="desTx" presStyleLbl="alignAccFollowNode1" presStyleIdx="1" presStyleCnt="3" custScaleY="146837" custLinFactNeighborX="-583" custLinFactNeighborY="32252">
        <dgm:presLayoutVars/>
      </dgm:prSet>
      <dgm:spPr/>
    </dgm:pt>
    <dgm:pt modelId="{40F59683-723F-44D1-8379-95635EED1AA8}" type="pres">
      <dgm:prSet presAssocID="{88649F7A-400B-4056-965D-C9AC0B3AD942}" presName="space" presStyleCnt="0"/>
      <dgm:spPr/>
    </dgm:pt>
    <dgm:pt modelId="{BB2E4F65-C461-40C3-BC82-6A29AA851F44}" type="pres">
      <dgm:prSet presAssocID="{E9682B4F-0217-4B50-923E-C104AA24290F}" presName="composite" presStyleCnt="0"/>
      <dgm:spPr/>
    </dgm:pt>
    <dgm:pt modelId="{49B7F8FA-D256-41EF-9327-52A3551D9A60}" type="pres">
      <dgm:prSet presAssocID="{E9682B4F-0217-4B50-923E-C104AA24290F}" presName="parTx" presStyleLbl="alignNode1" presStyleIdx="2" presStyleCnt="3">
        <dgm:presLayoutVars>
          <dgm:chMax val="0"/>
          <dgm:chPref val="0"/>
        </dgm:presLayoutVars>
      </dgm:prSet>
      <dgm:spPr/>
    </dgm:pt>
    <dgm:pt modelId="{6B5FE59C-B471-448A-AA7A-B526DCC4D4CA}" type="pres">
      <dgm:prSet presAssocID="{E9682B4F-0217-4B50-923E-C104AA24290F}" presName="desTx" presStyleLbl="alignAccFollowNode1" presStyleIdx="2" presStyleCnt="3" custScaleY="148124" custLinFactNeighborX="-860" custLinFactNeighborY="30454">
        <dgm:presLayoutVars/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31826907-E438-4A1B-A800-F181C547104F}" type="presOf" srcId="{30A490C8-22B4-4D68-875C-0F0DE2FF864D}" destId="{22359DD7-1BFB-4900-BAE6-6084F2F57988}" srcOrd="0" destOrd="0" presId="urn:microsoft.com/office/officeart/2016/7/layout/HorizontalActionList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5A5BA622-5DEB-48B9-88D9-C1DE36C711E5}" srcId="{B1AFA1AF-0FF8-45B3-A6D0-0E255A2F637D}" destId="{50418D2B-9486-42DE-AFDD-1D31420040FF}" srcOrd="0" destOrd="0" parTransId="{D5A17F6B-93F5-442B-938A-0F38C281BE88}" sibTransId="{1D87A0A5-8024-4710-846B-D5BFAC785107}"/>
    <dgm:cxn modelId="{77A55366-077C-403B-A9E1-B9C6B5CA3288}" type="presOf" srcId="{73D947E0-108F-4D20-A71E-3CF329F97212}" destId="{BDBD7220-3F85-45D2-BED6-5BBFBC23EAE3}" srcOrd="0" destOrd="0" presId="urn:microsoft.com/office/officeart/2016/7/layout/HorizontalActionList"/>
    <dgm:cxn modelId="{B7F6ED6E-855A-4A7B-AE18-3BD04546002C}" type="presOf" srcId="{B1AFA1AF-0FF8-45B3-A6D0-0E255A2F637D}" destId="{C4F84DEA-2002-4D32-8E80-70EEE05E345A}" srcOrd="0" destOrd="0" presId="urn:microsoft.com/office/officeart/2016/7/layout/HorizontalActionList"/>
    <dgm:cxn modelId="{51563A4F-C0EB-47D6-B5BC-47A4E599AD4B}" srcId="{E9682B4F-0217-4B50-923E-C104AA24290F}" destId="{0EC0C300-11E4-45CF-8418-973585107209}" srcOrd="0" destOrd="0" parTransId="{1E4DD98E-100E-46B7-B24A-408BBF69E9FA}" sibTransId="{90FAB5D1-62B3-4FF6-A07D-EE607F529C32}"/>
    <dgm:cxn modelId="{110097B3-0B24-42EE-9C79-845C028B379B}" type="presOf" srcId="{E9682B4F-0217-4B50-923E-C104AA24290F}" destId="{49B7F8FA-D256-41EF-9327-52A3551D9A60}" srcOrd="0" destOrd="0" presId="urn:microsoft.com/office/officeart/2016/7/layout/HorizontalActionList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381FE1CC-8184-4745-8EB3-6DE11655998D}" srcId="{73D947E0-108F-4D20-A71E-3CF329F97212}" destId="{30A490C8-22B4-4D68-875C-0F0DE2FF864D}" srcOrd="0" destOrd="0" parTransId="{035C64B0-4F0C-4FD1-BD23-B1D4C9887CBE}" sibTransId="{45495DA8-8707-41E3-A12B-FA5766269C44}"/>
    <dgm:cxn modelId="{8CB96BD1-8B01-481A-B525-C5C507C9951C}" type="presOf" srcId="{0EC0C300-11E4-45CF-8418-973585107209}" destId="{6B5FE59C-B471-448A-AA7A-B526DCC4D4CA}" srcOrd="0" destOrd="0" presId="urn:microsoft.com/office/officeart/2016/7/layout/HorizontalActionList"/>
    <dgm:cxn modelId="{BF1349D4-34AE-476D-8D7B-F3ABAB74304F}" type="presOf" srcId="{50418D2B-9486-42DE-AFDD-1D31420040FF}" destId="{4FEB85EB-D046-4CDB-8A62-BBCE260C4490}" srcOrd="0" destOrd="0" presId="urn:microsoft.com/office/officeart/2016/7/layout/HorizontalActionList"/>
    <dgm:cxn modelId="{825BC9D8-F515-4FBF-8CF8-23CD32968E1D}" type="presOf" srcId="{0DD8915E-DC14-41D6-9BB5-F49E1C265163}" destId="{E4B4F7C4-5024-45F0-9FD7-C5068A1AE6C4}" srcOrd="0" destOrd="0" presId="urn:microsoft.com/office/officeart/2016/7/layout/HorizontalActionList"/>
    <dgm:cxn modelId="{E9D2B9D9-3B26-471C-AF45-E02D1C258CD3}" type="presParOf" srcId="{E4B4F7C4-5024-45F0-9FD7-C5068A1AE6C4}" destId="{473E2436-1BC1-4A6C-8568-5C38418F52D1}" srcOrd="0" destOrd="0" presId="urn:microsoft.com/office/officeart/2016/7/layout/HorizontalActionList"/>
    <dgm:cxn modelId="{A151C920-5872-4C88-8534-922E9C800B9B}" type="presParOf" srcId="{473E2436-1BC1-4A6C-8568-5C38418F52D1}" destId="{BDBD7220-3F85-45D2-BED6-5BBFBC23EAE3}" srcOrd="0" destOrd="0" presId="urn:microsoft.com/office/officeart/2016/7/layout/HorizontalActionList"/>
    <dgm:cxn modelId="{45373909-AB37-4D9A-936C-DC8447BC111D}" type="presParOf" srcId="{473E2436-1BC1-4A6C-8568-5C38418F52D1}" destId="{22359DD7-1BFB-4900-BAE6-6084F2F57988}" srcOrd="1" destOrd="0" presId="urn:microsoft.com/office/officeart/2016/7/layout/HorizontalActionList"/>
    <dgm:cxn modelId="{CFC7E7C1-85BC-47FC-BC11-D0BACA8440B9}" type="presParOf" srcId="{E4B4F7C4-5024-45F0-9FD7-C5068A1AE6C4}" destId="{38C65349-0C40-499F-9765-B6F38C2DC3C3}" srcOrd="1" destOrd="0" presId="urn:microsoft.com/office/officeart/2016/7/layout/HorizontalActionList"/>
    <dgm:cxn modelId="{86FF1107-69E9-4310-A0D8-2BF61292A72B}" type="presParOf" srcId="{E4B4F7C4-5024-45F0-9FD7-C5068A1AE6C4}" destId="{C6650FDC-3601-45F5-9125-6E3F90A53F8A}" srcOrd="2" destOrd="0" presId="urn:microsoft.com/office/officeart/2016/7/layout/HorizontalActionList"/>
    <dgm:cxn modelId="{1C7F1C64-2F3D-4695-A56C-92B1B848B0C2}" type="presParOf" srcId="{C6650FDC-3601-45F5-9125-6E3F90A53F8A}" destId="{C4F84DEA-2002-4D32-8E80-70EEE05E345A}" srcOrd="0" destOrd="0" presId="urn:microsoft.com/office/officeart/2016/7/layout/HorizontalActionList"/>
    <dgm:cxn modelId="{DC59A3FF-666D-48A7-B3BE-98A9F829402D}" type="presParOf" srcId="{C6650FDC-3601-45F5-9125-6E3F90A53F8A}" destId="{4FEB85EB-D046-4CDB-8A62-BBCE260C4490}" srcOrd="1" destOrd="0" presId="urn:microsoft.com/office/officeart/2016/7/layout/HorizontalActionList"/>
    <dgm:cxn modelId="{AAE65B9C-F662-4FAA-8FDB-82E7FB86BB24}" type="presParOf" srcId="{E4B4F7C4-5024-45F0-9FD7-C5068A1AE6C4}" destId="{40F59683-723F-44D1-8379-95635EED1AA8}" srcOrd="3" destOrd="0" presId="urn:microsoft.com/office/officeart/2016/7/layout/HorizontalActionList"/>
    <dgm:cxn modelId="{F5BE37E3-59D0-4D56-B08C-9B1D93695802}" type="presParOf" srcId="{E4B4F7C4-5024-45F0-9FD7-C5068A1AE6C4}" destId="{BB2E4F65-C461-40C3-BC82-6A29AA851F44}" srcOrd="4" destOrd="0" presId="urn:microsoft.com/office/officeart/2016/7/layout/HorizontalActionList"/>
    <dgm:cxn modelId="{1FC3B8DB-8632-4AA8-99E5-4F0C12504130}" type="presParOf" srcId="{BB2E4F65-C461-40C3-BC82-6A29AA851F44}" destId="{49B7F8FA-D256-41EF-9327-52A3551D9A60}" srcOrd="0" destOrd="0" presId="urn:microsoft.com/office/officeart/2016/7/layout/HorizontalActionList"/>
    <dgm:cxn modelId="{03A1CBF9-FFCE-4B8C-9850-8B297556CCF4}" type="presParOf" srcId="{BB2E4F65-C461-40C3-BC82-6A29AA851F44}" destId="{6B5FE59C-B471-448A-AA7A-B526DCC4D4CA}" srcOrd="1" destOrd="0" presId="urn:microsoft.com/office/officeart/2016/7/layout/HorizontalAction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D7220-3F85-45D2-BED6-5BBFBC23EAE3}">
      <dsp:nvSpPr>
        <dsp:cNvPr id="0" name=""/>
        <dsp:cNvSpPr/>
      </dsp:nvSpPr>
      <dsp:spPr>
        <a:xfrm>
          <a:off x="0" y="3428432"/>
          <a:ext cx="3302514" cy="990754"/>
        </a:xfrm>
        <a:prstGeom prst="rect">
          <a:avLst/>
        </a:prstGeom>
        <a:solidFill>
          <a:schemeClr val="bg2">
            <a:lumMod val="1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972" tIns="260972" rIns="260972" bIns="260972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>
              <a:latin typeface="Avenir Next LT Pro" panose="020B0504020202020204" pitchFamily="34" charset="77"/>
            </a:rPr>
            <a:t>Python</a:t>
          </a:r>
        </a:p>
      </dsp:txBody>
      <dsp:txXfrm>
        <a:off x="0" y="3428432"/>
        <a:ext cx="3302514" cy="990754"/>
      </dsp:txXfrm>
    </dsp:sp>
    <dsp:sp modelId="{22359DD7-1BFB-4900-BAE6-6084F2F57988}">
      <dsp:nvSpPr>
        <dsp:cNvPr id="0" name=""/>
        <dsp:cNvSpPr/>
      </dsp:nvSpPr>
      <dsp:spPr>
        <a:xfrm>
          <a:off x="0" y="414006"/>
          <a:ext cx="3302514" cy="282403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F84DEA-2002-4D32-8E80-70EEE05E345A}">
      <dsp:nvSpPr>
        <dsp:cNvPr id="0" name=""/>
        <dsp:cNvSpPr/>
      </dsp:nvSpPr>
      <dsp:spPr>
        <a:xfrm>
          <a:off x="3409331" y="3458324"/>
          <a:ext cx="3302514" cy="990754"/>
        </a:xfrm>
        <a:prstGeom prst="rect">
          <a:avLst/>
        </a:prstGeom>
        <a:solidFill>
          <a:schemeClr val="accent1">
            <a:lumMod val="50000"/>
            <a:alpha val="5298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972" tIns="260972" rIns="260972" bIns="260972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>
              <a:latin typeface="Avenir Next LT Pro" panose="020B0504020202020204" pitchFamily="34" charset="77"/>
            </a:rPr>
            <a:t>Textual</a:t>
          </a:r>
        </a:p>
      </dsp:txBody>
      <dsp:txXfrm>
        <a:off x="3409331" y="3458324"/>
        <a:ext cx="3302514" cy="990754"/>
      </dsp:txXfrm>
    </dsp:sp>
    <dsp:sp modelId="{4FEB85EB-D046-4CDB-8A62-BBCE260C4490}">
      <dsp:nvSpPr>
        <dsp:cNvPr id="0" name=""/>
        <dsp:cNvSpPr/>
      </dsp:nvSpPr>
      <dsp:spPr>
        <a:xfrm>
          <a:off x="3409331" y="412259"/>
          <a:ext cx="3302514" cy="282752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9B7F8FA-D256-41EF-9327-52A3551D9A60}">
      <dsp:nvSpPr>
        <dsp:cNvPr id="0" name=""/>
        <dsp:cNvSpPr/>
      </dsp:nvSpPr>
      <dsp:spPr>
        <a:xfrm>
          <a:off x="6819384" y="3416276"/>
          <a:ext cx="3302514" cy="990754"/>
        </a:xfrm>
        <a:prstGeom prst="rect">
          <a:avLst/>
        </a:prstGeom>
        <a:solidFill>
          <a:schemeClr val="tx1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972" tIns="260972" rIns="260972" bIns="260972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 err="1">
              <a:latin typeface="Avenir Next LT Pro" panose="020B0504020202020204" pitchFamily="34" charset="77"/>
            </a:rPr>
            <a:t>SQLite</a:t>
          </a:r>
          <a:endParaRPr lang="pt-BR" sz="1600" b="0" i="0" kern="1200" noProof="0" dirty="0">
            <a:latin typeface="Avenir Next LT Pro" panose="020B0504020202020204" pitchFamily="34" charset="77"/>
          </a:endParaRPr>
        </a:p>
      </dsp:txBody>
      <dsp:txXfrm>
        <a:off x="6819384" y="3416276"/>
        <a:ext cx="3302514" cy="990754"/>
      </dsp:txXfrm>
    </dsp:sp>
    <dsp:sp modelId="{6B5FE59C-B471-448A-AA7A-B526DCC4D4CA}">
      <dsp:nvSpPr>
        <dsp:cNvPr id="0" name=""/>
        <dsp:cNvSpPr/>
      </dsp:nvSpPr>
      <dsp:spPr>
        <a:xfrm>
          <a:off x="6819384" y="412259"/>
          <a:ext cx="3302514" cy="282752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D7220-3F85-45D2-BED6-5BBFBC23EAE3}">
      <dsp:nvSpPr>
        <dsp:cNvPr id="0" name=""/>
        <dsp:cNvSpPr/>
      </dsp:nvSpPr>
      <dsp:spPr>
        <a:xfrm>
          <a:off x="5708" y="739676"/>
          <a:ext cx="3299289" cy="989786"/>
        </a:xfrm>
        <a:prstGeom prst="rect">
          <a:avLst/>
        </a:prstGeom>
        <a:solidFill>
          <a:schemeClr val="bg2">
            <a:lumMod val="1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717" tIns="260717" rIns="260717" bIns="260717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>
              <a:latin typeface="Avenir Next LT Pro" panose="020B0504020202020204" pitchFamily="34" charset="77"/>
            </a:rPr>
            <a:t>Interface</a:t>
          </a:r>
        </a:p>
      </dsp:txBody>
      <dsp:txXfrm>
        <a:off x="5708" y="739676"/>
        <a:ext cx="3299289" cy="989786"/>
      </dsp:txXfrm>
    </dsp:sp>
    <dsp:sp modelId="{22359DD7-1BFB-4900-BAE6-6084F2F57988}">
      <dsp:nvSpPr>
        <dsp:cNvPr id="0" name=""/>
        <dsp:cNvSpPr/>
      </dsp:nvSpPr>
      <dsp:spPr>
        <a:xfrm>
          <a:off x="1848" y="1870942"/>
          <a:ext cx="3299289" cy="2856382"/>
        </a:xfrm>
        <a:prstGeom prst="rect">
          <a:avLst/>
        </a:prstGeom>
        <a:solidFill>
          <a:schemeClr val="bg2">
            <a:lumMod val="2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5896" tIns="325896" rIns="325896" bIns="325896" numCol="1" spcCol="1270" rtlCol="0" anchor="t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Falta implementar as funcionalidade em todas as telas. No momento muitas tela não funcionam. Depois de estarem funcionando, melhorar a aparência e a experiência do usuário</a:t>
          </a:r>
        </a:p>
      </dsp:txBody>
      <dsp:txXfrm>
        <a:off x="1848" y="1870942"/>
        <a:ext cx="3299289" cy="2856382"/>
      </dsp:txXfrm>
    </dsp:sp>
    <dsp:sp modelId="{C4F84DEA-2002-4D32-8E80-70EEE05E345A}">
      <dsp:nvSpPr>
        <dsp:cNvPr id="0" name=""/>
        <dsp:cNvSpPr/>
      </dsp:nvSpPr>
      <dsp:spPr>
        <a:xfrm>
          <a:off x="3412892" y="701935"/>
          <a:ext cx="3299289" cy="989786"/>
        </a:xfrm>
        <a:prstGeom prst="rect">
          <a:avLst/>
        </a:prstGeom>
        <a:solidFill>
          <a:schemeClr val="accent1">
            <a:lumMod val="50000"/>
            <a:alpha val="5298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717" tIns="260717" rIns="260717" bIns="260717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>
              <a:latin typeface="Avenir Next LT Pro" panose="020B0504020202020204" pitchFamily="34" charset="77"/>
            </a:rPr>
            <a:t>Código</a:t>
          </a:r>
        </a:p>
      </dsp:txBody>
      <dsp:txXfrm>
        <a:off x="3412892" y="701935"/>
        <a:ext cx="3299289" cy="989786"/>
      </dsp:txXfrm>
    </dsp:sp>
    <dsp:sp modelId="{4FEB85EB-D046-4CDB-8A62-BBCE260C4490}">
      <dsp:nvSpPr>
        <dsp:cNvPr id="0" name=""/>
        <dsp:cNvSpPr/>
      </dsp:nvSpPr>
      <dsp:spPr>
        <a:xfrm>
          <a:off x="3393657" y="1811890"/>
          <a:ext cx="3299289" cy="3007346"/>
        </a:xfrm>
        <a:prstGeom prst="rect">
          <a:avLst/>
        </a:prstGeom>
        <a:solidFill>
          <a:schemeClr val="accent1">
            <a:lumMod val="40000"/>
            <a:lumOff val="60000"/>
            <a:alpha val="45201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5896" tIns="325896" rIns="325896" bIns="325896" numCol="1" spcCol="1270" rtlCol="0" anchor="t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Falta limpar o código, otimizar ele. Falta implementar as funcionalidades de gerente e implementar a tabela do gerente no banco de dados. Também estou pensando em fazer uma classe para os anúncios dos imóveis e talvez uma classe para as pessoas do administrativo, ou seja, mais um usuário</a:t>
          </a:r>
          <a:endParaRPr lang="pt-BR" sz="1400" b="1" i="0" kern="1200" noProof="0" dirty="0">
            <a:solidFill>
              <a:schemeClr val="bg1"/>
            </a:solidFill>
            <a:latin typeface="Avenir Next LT Pro" panose="020B0504020202020204" pitchFamily="34" charset="77"/>
          </a:endParaRPr>
        </a:p>
      </dsp:txBody>
      <dsp:txXfrm>
        <a:off x="3393657" y="1811890"/>
        <a:ext cx="3299289" cy="3007346"/>
      </dsp:txXfrm>
    </dsp:sp>
    <dsp:sp modelId="{49B7F8FA-D256-41EF-9327-52A3551D9A60}">
      <dsp:nvSpPr>
        <dsp:cNvPr id="0" name=""/>
        <dsp:cNvSpPr/>
      </dsp:nvSpPr>
      <dsp:spPr>
        <a:xfrm>
          <a:off x="6820076" y="695345"/>
          <a:ext cx="3299289" cy="989786"/>
        </a:xfrm>
        <a:prstGeom prst="rect">
          <a:avLst/>
        </a:prstGeom>
        <a:solidFill>
          <a:schemeClr val="tx1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717" tIns="260717" rIns="260717" bIns="260717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>
              <a:latin typeface="Avenir Next LT Pro" panose="020B0504020202020204" pitchFamily="34" charset="77"/>
            </a:rPr>
            <a:t>Documentação</a:t>
          </a:r>
        </a:p>
      </dsp:txBody>
      <dsp:txXfrm>
        <a:off x="6820076" y="695345"/>
        <a:ext cx="3299289" cy="989786"/>
      </dsp:txXfrm>
    </dsp:sp>
    <dsp:sp modelId="{6B5FE59C-B471-448A-AA7A-B526DCC4D4CA}">
      <dsp:nvSpPr>
        <dsp:cNvPr id="0" name=""/>
        <dsp:cNvSpPr/>
      </dsp:nvSpPr>
      <dsp:spPr>
        <a:xfrm>
          <a:off x="6791702" y="1755297"/>
          <a:ext cx="3299289" cy="3033705"/>
        </a:xfrm>
        <a:prstGeom prst="rect">
          <a:avLst/>
        </a:prstGeom>
        <a:solidFill>
          <a:schemeClr val="tx1">
            <a:lumMod val="40000"/>
            <a:lumOff val="60000"/>
            <a:alpha val="44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5896" tIns="325896" rIns="325896" bIns="325896" numCol="1" spcCol="1270" rtlCol="0" anchor="t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Falta começar a documentação. Eu fiz modelos conceituais ano passado, tenho que atualizá-los. Tenho que fazer os diagramas de classes, diagramas de uso, fazer a introdução, os requisitos... </a:t>
          </a:r>
        </a:p>
      </dsp:txBody>
      <dsp:txXfrm>
        <a:off x="6791702" y="1755297"/>
        <a:ext cx="3299289" cy="30337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Lista Horizontal de Ações"/>
  <dgm:desc val="Usado para mostrar listas não sequenciais ou agrupadas de informações. Funciona bem com grandes quantidades de texto. Todo o texto tem o mesmo nível de ênfase, e a direção não está implícita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Lista Horizontal de Ações"/>
  <dgm:desc val="Usado para mostrar listas não sequenciais ou agrupadas de informações. Funciona bem com grandes quantidades de texto. Todo o texto tem o mesmo nível de ênfase, e a direção não está implícita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270B440-1644-4E57-824F-ADC8F2A20FEC}" type="datetime1">
              <a:rPr lang="pt-BR" smtClean="0"/>
              <a:t>16/11/2025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7B964BE-1CD1-1943-8CAA-B6D417321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A4A50DD-8AE8-45DE-A9DF-1973EA779C1F}" type="datetime1">
              <a:rPr lang="pt-BR" noProof="0" smtClean="0"/>
              <a:t>16/11/2025</a:t>
            </a:fld>
            <a:endParaRPr lang="pt-BR" noProof="0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os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7D3E5B-4BED-B24C-9674-6B6454D04561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7678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34771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605281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89239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678FF0-BD2F-D445-4E61-86D008BBB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7354A45E-C769-9352-D9A8-63EC5CE179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F3AE5BDF-905A-BEAB-67DE-1E22FBAB08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5F597DC5-BB0F-0FD1-D346-A2E9F94C1D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88115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42EC97-4FDA-A819-BA9C-BC58098B09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7D549190-A300-D758-CDE8-1C12C7F611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E536A3B8-2131-827C-4C2D-E8C6C9F3F8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94F055E-6402-4763-EB9B-5F46246D5E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64625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12629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26491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44871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05323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B5434D-302B-A31B-BCC7-F315967161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FD56EF57-5799-6B2B-6FBF-F4C9307E3E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26B0AE37-84EB-5FE0-F438-45576D3CAB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8AA0EB9-B628-9D77-335C-61D9876826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390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7D3E5B-4BED-B24C-9674-6B6454D0456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729779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B7EF-0D8D-1D0A-B014-083E4E0F7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C9C9AA33-1B99-E0CB-634B-A645C7FDB0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A325CDF2-5D80-6BC7-2A78-BF4E3DFC7E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04CE5CA-98EC-BAEE-61A3-A01BAF0B106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524820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2018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2779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4595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5228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4743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70885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06882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83247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5039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vre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pic>
        <p:nvPicPr>
          <p:cNvPr id="10" name="Imagem 9" descr="Lacuna entre dois edifícios contra o céu azul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sz="4500" cap="all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ítulo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8" name="Espaço Reservado para Imagem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4" name="Espaço Reservado para Texto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0" name="Espaço Reservado para Texto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8" name="Espaço Reservado para Imagem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0" name="Espaço Reservado para Texto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6" name="Espaço Reservado para Texto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9" name="Espaço Reservado para Imagem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3" name="Espaço Reservado para Texto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9" name="Espaço Reservado para Texto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7" name="Espaço Reservado para Imagem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6" name="Espaço Reservado para Texto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2" name="Espaço Reservado para Texto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9" name="Espaço Reservado para Texto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3" name="Espaço Reservado para Texto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6" name="Espaço Reservado para Imagem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2" name="Espaço Reservado para Texto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5" name="Espaço Reservado para Texto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7" name="Espaço Reservado para Imagem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3" name="Espaço Reservado para Texto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8" name="Espaço Reservado para Texto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5" name="Espaço Reservado para Imagem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4" name="Espaço Reservado para Texto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51" name="Espaço Reservado para Texto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5" name="Espaço Reservado para Texto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40" name="Espaço Reservado para Texto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pt-BR" noProof="0"/>
              <a:t>Segundo nível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pt-BR" noProof="0"/>
          </a:p>
        </p:txBody>
      </p:sp>
      <p:sp>
        <p:nvSpPr>
          <p:cNvPr id="20" name="Espaço Reservado para Texto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19" name="Espaço Reservado para Texto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pt-BR" noProof="0"/>
              <a:t>Segundo nível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pt-BR" noProof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2" name="Espaço Reservado para Imagem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Imagem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6" name="Espaço Reservado para Imagem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Subtítulo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1" name="Espaço Reservado para Texto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4" name="Espaço Reservado para Conteúdo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5" name="Espaço Reservado para Imagem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2" name="Espaço Reservado para Texto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3" name="Espaço Reservado para Conteúdo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3" name="Espaço Reservado para Texto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ande cruzamento de pedestres com uma pessoa solitária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orma Livre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11" name="Espaço Reservado para Texto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2" name="Título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m 36" descr="Uma imagem contendo acessório&#10;&#10;Descrição gerada automaticamente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orma Livre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sz="3600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Forma Livre 5" descr="Homem olhando para arranha-céu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ma Livre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pic>
        <p:nvPicPr>
          <p:cNvPr id="12" name="Imagem 11" descr="Casa moderna com design cúbico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6" name="Espaço Reservado para Imagem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1" name="Espaço Reservado para Texto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5" name="Espaço Reservado para Imagem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7" name="Espaço Reservado para Texto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8" name="Espaço Reservado para Texto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6" name="Espaço Reservado para Imagem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8" name="Espaço Reservado para Texto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4" name="Espaço Reservado para Texto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9" name="Espaço Reservado para Texto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6" name="Espaço Reservado para Texto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" name="Espaço Reservado para Rodapé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 noProof="0"/>
              <a:t>CLIQUE PARA EDITAR OS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8" name="Espaço Reservado para o Número do Slide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r>
              <a:rPr lang="en-US" dirty="0" err="1">
                <a:solidFill>
                  <a:schemeClr val="bg1"/>
                </a:solidFill>
              </a:rPr>
              <a:t>Projeto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Integrador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(PI)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Lucas augusto HARTMANN</a:t>
            </a:r>
          </a:p>
        </p:txBody>
      </p:sp>
    </p:spTree>
    <p:extLst>
      <p:ext uri="{BB962C8B-B14F-4D97-AF65-F5344CB8AC3E}">
        <p14:creationId xmlns:p14="http://schemas.microsoft.com/office/powerpoint/2010/main" val="82039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10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4176EE6-B2BE-4E9D-8F39-1384731CF1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7860" y="5685786"/>
            <a:ext cx="4375150" cy="3891067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Cresci – </a:t>
            </a:r>
            <a:r>
              <a:rPr lang="pt-BR" dirty="0" err="1">
                <a:solidFill>
                  <a:schemeClr val="bg1"/>
                </a:solidFill>
              </a:rPr>
              <a:t>Conselhore</a:t>
            </a:r>
            <a:r>
              <a:rPr lang="pt-BR" dirty="0">
                <a:solidFill>
                  <a:schemeClr val="bg1"/>
                </a:solidFill>
              </a:rPr>
              <a:t> regional de corretores de </a:t>
            </a:r>
            <a:r>
              <a:rPr lang="pt-BR" dirty="0" err="1">
                <a:solidFill>
                  <a:schemeClr val="bg1"/>
                </a:solidFill>
              </a:rPr>
              <a:t>imoveis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3" name="Imagem 2" descr="Diagrama, Esquemático&#10;&#10;O conteúdo gerado por IA pode estar incorreto.">
            <a:extLst>
              <a:ext uri="{FF2B5EF4-FFF2-40B4-BE49-F238E27FC236}">
                <a16:creationId xmlns:a16="http://schemas.microsoft.com/office/drawing/2014/main" id="{0807054C-E94F-798D-40F7-A7F0A16BEB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7" y="0"/>
            <a:ext cx="118067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318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214" y="107774"/>
            <a:ext cx="4428067" cy="1128519"/>
          </a:xfrm>
        </p:spPr>
        <p:txBody>
          <a:bodyPr rtlCol="0"/>
          <a:lstStyle/>
          <a:p>
            <a:pPr rtl="0"/>
            <a:r>
              <a:rPr lang="en-US" dirty="0" err="1">
                <a:solidFill>
                  <a:schemeClr val="bg1"/>
                </a:solidFill>
              </a:rPr>
              <a:t>Telas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11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CB38DA3-2964-4836-88D8-DA6DF4F4CA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Imagem 3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6AA4F9E5-58B6-FB26-9873-F60BAE6B8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66930"/>
            <a:ext cx="11807950" cy="629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6355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12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4593C789-0288-8900-ED1A-EDF938280B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80795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55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B6185D-EF4A-3745-E91F-96B008B84B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0FB48E6A-A28B-BADF-5424-23139210EB5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D08B5A26-B762-CEE6-E8AB-D9AA72DAFE1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13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959CB28E-635D-0B1F-4384-16A4241059BA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5C16910E-B98A-9A61-2426-1B62357CB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80795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7087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947366-1AC4-A5B7-CC94-D47B35281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99681320-854E-8E84-A646-CBA4E4D63EB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2E058AE-FA9C-DE20-9325-8DEDBCFE9086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14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E198DFDF-7886-07B2-C007-9AB3E9B6EF7E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88082CFF-CC64-83B9-93D7-949179524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807950" cy="685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037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15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4DD4E463-7B05-96BB-B9CB-A55F2FCD57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80795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3585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16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1F9BE35-6BBC-4124-BD08-394A910592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177" b="5218"/>
          <a:stretch>
            <a:fillRect/>
          </a:stretch>
        </p:blipFill>
        <p:spPr>
          <a:xfrm>
            <a:off x="0" y="0"/>
            <a:ext cx="1180795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2005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17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CD268BA-9F82-4257-9204-9AE129B0BA3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729" b="5859"/>
          <a:stretch>
            <a:fillRect/>
          </a:stretch>
        </p:blipFill>
        <p:spPr>
          <a:xfrm>
            <a:off x="0" y="0"/>
            <a:ext cx="118079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31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18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Interface gráfica do usuário, Aplicativo&#10;&#10;O conteúdo gerado por IA pode estar incorreto.">
            <a:extLst>
              <a:ext uri="{FF2B5EF4-FFF2-40B4-BE49-F238E27FC236}">
                <a16:creationId xmlns:a16="http://schemas.microsoft.com/office/drawing/2014/main" id="{0B3D0396-7774-17D1-CE5C-8A0160637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1807950" cy="685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581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DED441-788C-B870-0077-55A2A2493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7E5F040E-3C8C-46C6-B5AE-E678BC07F48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A167BDC0-0121-81AA-2C66-8F88A2155EA5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19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464BAD05-A16A-3560-EA8D-D57F230399AC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m 2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F50AA1EB-6028-C523-496D-D2B4F9810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1807951" cy="685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3364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1555" y="638594"/>
            <a:ext cx="4834517" cy="643465"/>
          </a:xfrm>
        </p:spPr>
        <p:txBody>
          <a:bodyPr rtlCol="0"/>
          <a:lstStyle/>
          <a:p>
            <a:r>
              <a:rPr lang="pt-BR" dirty="0">
                <a:solidFill>
                  <a:schemeClr val="bg1"/>
                </a:solidFill>
              </a:rPr>
              <a:t>Sumário</a:t>
            </a:r>
          </a:p>
        </p:txBody>
      </p:sp>
      <p:pic>
        <p:nvPicPr>
          <p:cNvPr id="22" name="Espaço Reservado para Imagem 11" descr="Detalhe de arranha-céus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Espaço Reservado para Conteúdo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5940" y="1531264"/>
            <a:ext cx="4834517" cy="2774361"/>
          </a:xfrm>
        </p:spPr>
        <p:txBody>
          <a:bodyPr rtlCol="0"/>
          <a:lstStyle/>
          <a:p>
            <a:r>
              <a:rPr lang="pt-BR" sz="1400" dirty="0">
                <a:solidFill>
                  <a:schemeClr val="bg1"/>
                </a:solidFill>
              </a:rPr>
              <a:t>Introdução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Sobre o Projeto / Visão Geral do Produto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Por quê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Público-alvo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Objetivo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Tecnologias Utilizadas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Cronograma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Entidades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Diagramas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Telas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Próximos Passos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C4BEAFC3-0F1B-47D5-A3EB-25834379F70D}"/>
              </a:ext>
            </a:extLst>
          </p:cNvPr>
          <p:cNvSpPr/>
          <p:nvPr/>
        </p:nvSpPr>
        <p:spPr>
          <a:xfrm>
            <a:off x="-5426" y="2096896"/>
            <a:ext cx="5198379" cy="47611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24C52069-C3A9-4E23-94B3-CE7FD5272935}"/>
              </a:ext>
            </a:extLst>
          </p:cNvPr>
          <p:cNvSpPr/>
          <p:nvPr/>
        </p:nvSpPr>
        <p:spPr>
          <a:xfrm>
            <a:off x="127000" y="1219990"/>
            <a:ext cx="11439566" cy="53162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3210" y="579827"/>
            <a:ext cx="6690130" cy="602786"/>
          </a:xfrm>
        </p:spPr>
        <p:txBody>
          <a:bodyPr rtlCol="0"/>
          <a:lstStyle/>
          <a:p>
            <a:pPr rtl="0"/>
            <a:r>
              <a:rPr lang="pt-BR" sz="3600" dirty="0">
                <a:solidFill>
                  <a:schemeClr val="bg1"/>
                </a:solidFill>
              </a:rPr>
              <a:t>Linha do tempo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B38CA53F-F8EE-9AA8-01B7-F90566F1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F85384B4-F5D2-6521-EDF6-AAF2511DE1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20</a:t>
            </a:fld>
            <a:endParaRPr lang="pt-BR"/>
          </a:p>
        </p:txBody>
      </p:sp>
      <p:graphicFrame>
        <p:nvGraphicFramePr>
          <p:cNvPr id="7" name="Tabela 7">
            <a:extLst>
              <a:ext uri="{FF2B5EF4-FFF2-40B4-BE49-F238E27FC236}">
                <a16:creationId xmlns:a16="http://schemas.microsoft.com/office/drawing/2014/main" id="{AF0DE047-1B7D-F942-8E09-3EFF699BE9A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66929716"/>
              </p:ext>
            </p:extLst>
          </p:nvPr>
        </p:nvGraphicFramePr>
        <p:xfrm>
          <a:off x="405044" y="1330862"/>
          <a:ext cx="11019018" cy="479385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571932">
                  <a:extLst>
                    <a:ext uri="{9D8B030D-6E8A-4147-A177-3AD203B41FA5}">
                      <a16:colId xmlns:a16="http://schemas.microsoft.com/office/drawing/2014/main" val="2918303207"/>
                    </a:ext>
                  </a:extLst>
                </a:gridCol>
                <a:gridCol w="7447086">
                  <a:extLst>
                    <a:ext uri="{9D8B030D-6E8A-4147-A177-3AD203B41FA5}">
                      <a16:colId xmlns:a16="http://schemas.microsoft.com/office/drawing/2014/main" val="118939346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NOV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Eu escolhi o tema do projeto. Inicialmente, eu havia decidido criar um sistema para uma loja de eletrônicos.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34722"/>
                  </a:ext>
                </a:extLst>
              </a:tr>
              <a:tr h="951606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DEZ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2024</a:t>
                      </a:r>
                      <a:endParaRPr lang="en-U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Decidi quais seriam as entidades do projeto — as entidades que futuramente se tornariam classes no código.</a:t>
                      </a:r>
                      <a:br>
                        <a:rPr lang="pt-BR" dirty="0">
                          <a:solidFill>
                            <a:schemeClr val="bg1"/>
                          </a:solidFill>
                        </a:rPr>
                      </a:b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Naquele momento, as entidades planejadas eram algo como: produto, cliente, venda, entre outras.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403263"/>
                  </a:ext>
                </a:extLst>
              </a:tr>
              <a:tr h="824725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FEV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Criei diagramas para planejar melhor o projeto., diagramas de uso por exemplo onde mostrava que haveria um usuário administrador que realizaria os cadastros</a:t>
                      </a:r>
                      <a:endParaRPr lang="pt-br" b="0" i="0" dirty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924858"/>
                  </a:ext>
                </a:extLst>
              </a:tr>
              <a:tr h="824725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MAR</a:t>
                      </a:r>
                      <a:r>
                        <a:rPr lang="pt-br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pt-BR" b="1" i="0" spc="30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Comecei a escrever o código criando as classes de entidade usando JAVA</a:t>
                      </a:r>
                      <a:endParaRPr lang="pt-br" b="0" i="0" dirty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3135916"/>
                  </a:ext>
                </a:extLst>
              </a:tr>
              <a:tr h="951606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ABR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en-U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Continuei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trabalhando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no </a:t>
                      </a:r>
                      <a:r>
                        <a:rPr lang="en-US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código</a:t>
                      </a:r>
                      <a:r>
                        <a:rPr lang="en-US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.</a:t>
                      </a:r>
                      <a:endParaRPr lang="pt-br" b="0" i="0" dirty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41360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096582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60AFED-ECCB-E08B-1DBB-87807E66F6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 28">
            <a:extLst>
              <a:ext uri="{FF2B5EF4-FFF2-40B4-BE49-F238E27FC236}">
                <a16:creationId xmlns:a16="http://schemas.microsoft.com/office/drawing/2014/main" id="{A6A7CCBC-C32D-CF89-6125-A543E3CBCBD0}"/>
              </a:ext>
            </a:extLst>
          </p:cNvPr>
          <p:cNvSpPr/>
          <p:nvPr/>
        </p:nvSpPr>
        <p:spPr>
          <a:xfrm>
            <a:off x="-83127" y="884901"/>
            <a:ext cx="11758657" cy="59730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8511FE4-502E-E424-D552-36CB9F2E2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316" y="199874"/>
            <a:ext cx="7105767" cy="602786"/>
          </a:xfrm>
        </p:spPr>
        <p:txBody>
          <a:bodyPr rtlCol="0"/>
          <a:lstStyle/>
          <a:p>
            <a:pPr rtl="0"/>
            <a:r>
              <a:rPr lang="pt-BR" sz="3600" dirty="0">
                <a:solidFill>
                  <a:schemeClr val="bg1"/>
                </a:solidFill>
              </a:rPr>
              <a:t>Linha do tempo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B3651B24-D42D-7670-ADA4-5F3805C8AEE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367BD2FB-AF0B-CC63-00EC-B98286BCA1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21</a:t>
            </a:fld>
            <a:endParaRPr lang="pt-BR"/>
          </a:p>
        </p:txBody>
      </p:sp>
      <p:graphicFrame>
        <p:nvGraphicFramePr>
          <p:cNvPr id="18" name="Tabela 7">
            <a:extLst>
              <a:ext uri="{FF2B5EF4-FFF2-40B4-BE49-F238E27FC236}">
                <a16:creationId xmlns:a16="http://schemas.microsoft.com/office/drawing/2014/main" id="{805CB17D-D937-EEE2-F19F-12D766FE0A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0750546"/>
              </p:ext>
            </p:extLst>
          </p:nvPr>
        </p:nvGraphicFramePr>
        <p:xfrm>
          <a:off x="487034" y="1168366"/>
          <a:ext cx="10618333" cy="540616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442043">
                  <a:extLst>
                    <a:ext uri="{9D8B030D-6E8A-4147-A177-3AD203B41FA5}">
                      <a16:colId xmlns:a16="http://schemas.microsoft.com/office/drawing/2014/main" val="2918303207"/>
                    </a:ext>
                  </a:extLst>
                </a:gridCol>
                <a:gridCol w="7176290">
                  <a:extLst>
                    <a:ext uri="{9D8B030D-6E8A-4147-A177-3AD203B41FA5}">
                      <a16:colId xmlns:a16="http://schemas.microsoft.com/office/drawing/2014/main" val="1189393465"/>
                    </a:ext>
                  </a:extLst>
                </a:gridCol>
              </a:tblGrid>
              <a:tr h="1018784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MAI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Fiz mais diagramas e esboços de como seria a interface do programa.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34722"/>
                  </a:ext>
                </a:extLst>
              </a:tr>
              <a:tr h="1018784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JUL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en-U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Comecei a programar a interface.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403263"/>
                  </a:ext>
                </a:extLst>
              </a:tr>
              <a:tr h="882945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AUG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Modelei o banco de dados com base nos diagramas que havia feito.</a:t>
                      </a:r>
                      <a:endParaRPr lang="pt-br" b="0" i="0" dirty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924858"/>
                  </a:ext>
                </a:extLst>
              </a:tr>
              <a:tr h="1018784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SET</a:t>
                      </a:r>
                      <a:r>
                        <a:rPr lang="pt-br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pt-BR" b="1" i="0" spc="30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Comecei a implementar o banco de dados conectando-o ao código que eu havia escrito.</a:t>
                      </a:r>
                      <a:endParaRPr lang="pt-br" b="0" i="0" dirty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4422079"/>
                  </a:ext>
                </a:extLst>
              </a:tr>
              <a:tr h="1466869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OUT-NOV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Decidi mudar o projeto da Loja para um sistema para uma imobiliária. Estou trabalhando para melhorar a implementação da interface e começar a documentação do projeto.</a:t>
                      </a:r>
                      <a:endParaRPr lang="pt-br" b="0" i="0" dirty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0994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31430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Espaço Reservado para Conteúdo 3" descr="Espaço Reservado para Linha do Tempo ">
            <a:extLst>
              <a:ext uri="{FF2B5EF4-FFF2-40B4-BE49-F238E27FC236}">
                <a16:creationId xmlns:a16="http://schemas.microsoft.com/office/drawing/2014/main" id="{19F9EF88-EB9B-04DD-91EC-4006E9AC3D8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2979001"/>
              </p:ext>
            </p:extLst>
          </p:nvPr>
        </p:nvGraphicFramePr>
        <p:xfrm>
          <a:off x="850900" y="1319514"/>
          <a:ext cx="10125075" cy="4860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ítulo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457200"/>
            <a:ext cx="10122632" cy="1071155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Próximos passos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22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61766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06ED9583-574A-4446-8F53-D05974237A02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3">
            <a:alphaModFix amt="3000"/>
          </a:blip>
          <a:srcRect t="9936"/>
          <a:stretch/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23</a:t>
            </a:fld>
            <a:endParaRPr lang="pt-BR" dirty="0"/>
          </a:p>
        </p:txBody>
      </p:sp>
      <p:sp>
        <p:nvSpPr>
          <p:cNvPr id="12" name="Título 3">
            <a:extLst>
              <a:ext uri="{FF2B5EF4-FFF2-40B4-BE49-F238E27FC236}">
                <a16:creationId xmlns:a16="http://schemas.microsoft.com/office/drawing/2014/main" id="{37F2E31E-AF10-41F1-983A-DDDCB6602897}"/>
              </a:ext>
            </a:extLst>
          </p:cNvPr>
          <p:cNvSpPr txBox="1">
            <a:spLocks/>
          </p:cNvSpPr>
          <p:nvPr/>
        </p:nvSpPr>
        <p:spPr>
          <a:xfrm>
            <a:off x="3103420" y="905934"/>
            <a:ext cx="5985159" cy="159450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pt-BR" dirty="0">
                <a:solidFill>
                  <a:schemeClr val="bg1"/>
                </a:solidFill>
              </a:rPr>
              <a:t>OBRIGADO!</a:t>
            </a:r>
          </a:p>
        </p:txBody>
      </p:sp>
      <p:sp>
        <p:nvSpPr>
          <p:cNvPr id="13" name="Espaço Reservado para Texto 14">
            <a:extLst>
              <a:ext uri="{FF2B5EF4-FFF2-40B4-BE49-F238E27FC236}">
                <a16:creationId xmlns:a16="http://schemas.microsoft.com/office/drawing/2014/main" id="{E1E1ED47-02A2-4C55-99FC-DCC81F722016}"/>
              </a:ext>
            </a:extLst>
          </p:cNvPr>
          <p:cNvSpPr txBox="1">
            <a:spLocks/>
          </p:cNvSpPr>
          <p:nvPr/>
        </p:nvSpPr>
        <p:spPr>
          <a:xfrm>
            <a:off x="5095396" y="2488910"/>
            <a:ext cx="5444517" cy="1731890"/>
          </a:xfrm>
          <a:prstGeom prst="rect">
            <a:avLst/>
          </a:prstGeom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err="1">
                <a:solidFill>
                  <a:schemeClr val="bg1"/>
                </a:solidFill>
              </a:rPr>
              <a:t>lucashartmann</a:t>
            </a:r>
            <a:endParaRPr lang="pt-BR" dirty="0">
              <a:solidFill>
                <a:schemeClr val="bg1"/>
              </a:solidFill>
            </a:endParaRP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E5D7F2EB-4705-45B8-A570-2597DDD7E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7042" y="2545048"/>
            <a:ext cx="618067" cy="618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82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143" y="878987"/>
            <a:ext cx="5048250" cy="1128519"/>
          </a:xfrm>
        </p:spPr>
        <p:txBody>
          <a:bodyPr rtlCol="0"/>
          <a:lstStyle/>
          <a:p>
            <a:r>
              <a:rPr lang="pt-BR">
                <a:solidFill>
                  <a:schemeClr val="bg1"/>
                </a:solidFill>
              </a:rPr>
              <a:t>Introdução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3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49064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Meu nome é Lucas Augusto Hartmann, tenho 22 anos.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Sou estudante de Desenvolvimento de Sistemas no Senac Tech desde 2024.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Comecei a estudar programação por conta própria em 2020</a:t>
            </a:r>
            <a:r>
              <a:rPr lang="pt-BR" dirty="0"/>
              <a:t>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C4B6AC5-9B42-441D-AFFD-7B1DB10D4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5060" y="2088258"/>
            <a:ext cx="5048250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393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370" y="794640"/>
            <a:ext cx="4529667" cy="1128519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Sobre o projeto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4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O projeto é um sistema para imobiliária, desenvolvido para gerenciar imóveis, clientes e funcionários.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Também permite visualizar informações da empresa, como faturamento, quantidade de clientes, número de funcionários e outros dados relevantes.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Além disso, o sistema pode ser acessado por clientes, que podem consultar os imóveis disponíveis e iniciar o processo de compra ou aluguel.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C1420E9-F46C-43FC-A61C-4C975C345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00613"/>
            <a:ext cx="4419980" cy="343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764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666" y="884980"/>
            <a:ext cx="4097867" cy="1128519"/>
          </a:xfrm>
        </p:spPr>
        <p:txBody>
          <a:bodyPr rtlCol="0"/>
          <a:lstStyle/>
          <a:p>
            <a:r>
              <a:rPr lang="pt-BR" sz="3600" dirty="0">
                <a:solidFill>
                  <a:schemeClr val="bg1"/>
                </a:solidFill>
              </a:rPr>
              <a:t>PORQUÊ</a:t>
            </a:r>
            <a:br>
              <a:rPr lang="pt-BR" sz="3600" dirty="0">
                <a:solidFill>
                  <a:schemeClr val="bg1"/>
                </a:solidFill>
              </a:rPr>
            </a:b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5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6428" y="1100562"/>
            <a:ext cx="6838018" cy="3891067"/>
          </a:xfrm>
        </p:spPr>
        <p:txBody>
          <a:bodyPr rtlCol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Eu trabalho em uma imobiliária, utilizando o sistema interno para cadastrar imóveis, clientes, proprietários e criar anúncios dos imóveis.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O sistema da imobiliária em que trabalho possui muitos problemas, o que me motivou a buscar soluções melhores.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Eu nunca havia desenvolvido um sistema para imobiliária antes, mas muitas empresas possuem sistemas próprios e grande parte deles compartilha funcionalidades em comum, como cadastro de produtos e clientes.</a:t>
            </a:r>
            <a:br>
              <a:rPr lang="pt-BR" dirty="0">
                <a:solidFill>
                  <a:schemeClr val="bg1"/>
                </a:solidFill>
              </a:rPr>
            </a:br>
            <a:r>
              <a:rPr lang="pt-BR" dirty="0">
                <a:solidFill>
                  <a:schemeClr val="bg1"/>
                </a:solidFill>
              </a:rPr>
              <a:t>Por isso, ao criar um sistema imobiliário, ganho experiência prática em algo relevante e valorizado no mercado</a:t>
            </a:r>
            <a:r>
              <a:rPr lang="pt-BR" dirty="0"/>
              <a:t>, o que pode chamar a atenção de empresas no futuro.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6F7EDA0-B2B2-4940-8B36-6F4BC3DFE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09" y="2094251"/>
            <a:ext cx="4249313" cy="354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987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916" y="890104"/>
            <a:ext cx="4428067" cy="1128519"/>
          </a:xfrm>
        </p:spPr>
        <p:txBody>
          <a:bodyPr rtlCol="0"/>
          <a:lstStyle/>
          <a:p>
            <a:r>
              <a:rPr lang="en-US" dirty="0" err="1">
                <a:solidFill>
                  <a:schemeClr val="bg1"/>
                </a:solidFill>
              </a:rPr>
              <a:t>Público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alvo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6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Imobiliárias.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Qualquer empresa que possa se interessar por um sistema, especialmente empresas de pequeno porte.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97200B7-6E43-4C52-BDCD-18D195002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701" y="2099375"/>
            <a:ext cx="4465899" cy="318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76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8" y="914939"/>
            <a:ext cx="3911600" cy="1128519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Objetivo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7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Utilizar minha experiência com o software da imobiliária onde trabalho para criar um sistema que resolva os problemas que observei.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Desenvolver o melhor programa que já fiz até agora.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Impressionar empresas que possam se interessar em ter seu próprio sistema, ou empresas que já possuem um sistema e precisam de alguém para realizar manutenção ou gerenciar cadastros.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4FC162-FD8A-4007-AEDA-A6CFCDB5F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9400" y="121051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265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Espaço Reservado para Conteúdo 3" descr="Espaço Reservado para Linha do Tempo ">
            <a:extLst>
              <a:ext uri="{FF2B5EF4-FFF2-40B4-BE49-F238E27FC236}">
                <a16:creationId xmlns:a16="http://schemas.microsoft.com/office/drawing/2014/main" id="{19F9EF88-EB9B-04DD-91EC-4006E9AC3D8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909027839"/>
              </p:ext>
            </p:extLst>
          </p:nvPr>
        </p:nvGraphicFramePr>
        <p:xfrm>
          <a:off x="850900" y="1319514"/>
          <a:ext cx="10125075" cy="4860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ítulo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457200"/>
            <a:ext cx="10122632" cy="1071155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Tecnologias usadas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8</a:t>
            </a:fld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A30B010-51B7-4AC2-82A9-8957BB9627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35206" y="1755226"/>
            <a:ext cx="2707959" cy="268539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286D238-95EA-4A56-B9A1-2C1E83170F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376311" y="2382385"/>
            <a:ext cx="3070346" cy="1526299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C3F40E8F-7154-454A-9720-07D7F5BC106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91980" y="2562344"/>
            <a:ext cx="2405915" cy="107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544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790" y="1130659"/>
            <a:ext cx="4428067" cy="1128519"/>
          </a:xfrm>
        </p:spPr>
        <p:txBody>
          <a:bodyPr rtlCol="0"/>
          <a:lstStyle/>
          <a:p>
            <a:pPr rtl="0"/>
            <a:r>
              <a:rPr lang="en-US" dirty="0" err="1">
                <a:solidFill>
                  <a:schemeClr val="bg1"/>
                </a:solidFill>
              </a:rPr>
              <a:t>Usuários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9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811857" y="313644"/>
            <a:ext cx="6838018" cy="3891067"/>
          </a:xfrm>
        </p:spPr>
        <p:txBody>
          <a:bodyPr rtlCol="0"/>
          <a:lstStyle/>
          <a:p>
            <a:r>
              <a:rPr lang="pt-BR" sz="1600" b="1" dirty="0">
                <a:solidFill>
                  <a:schemeClr val="bg1"/>
                </a:solidFill>
              </a:rPr>
              <a:t>Corretor:</a:t>
            </a: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 cadastrar vendas e aluguéis.</a:t>
            </a:r>
          </a:p>
          <a:p>
            <a:r>
              <a:rPr lang="pt-BR" sz="1600" b="1" dirty="0">
                <a:solidFill>
                  <a:schemeClr val="bg1"/>
                </a:solidFill>
              </a:rPr>
              <a:t>Captador / Corretor:</a:t>
            </a: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 cadastrar imóveis, proprietários e clientes.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 consultar imóveis, proprietários e clientes cadastrados.</a:t>
            </a:r>
          </a:p>
          <a:p>
            <a:r>
              <a:rPr lang="pt-BR" sz="1600" b="1" dirty="0">
                <a:solidFill>
                  <a:schemeClr val="bg1"/>
                </a:solidFill>
              </a:rPr>
              <a:t>Gerente:</a:t>
            </a: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 visualizar dados da imobiliária (faturamento, quantidade de clientes, quantidade de funcionários, etc.).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 consultar cadastros.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Pode, possivelmente, cadastrar corretores.</a:t>
            </a:r>
          </a:p>
          <a:p>
            <a:r>
              <a:rPr lang="pt-BR" sz="1600" b="1" dirty="0">
                <a:solidFill>
                  <a:schemeClr val="bg1"/>
                </a:solidFill>
              </a:rPr>
              <a:t>Administrador:</a:t>
            </a: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 cadastrar gerentes, corretores e captadores.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 consultar todos os cadastros.</a:t>
            </a:r>
          </a:p>
          <a:p>
            <a:pPr lvl="1"/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08EEAE6-3F44-44AC-991F-376D9F98D0FE}"/>
              </a:ext>
            </a:extLst>
          </p:cNvPr>
          <p:cNvSpPr txBox="1"/>
          <p:nvPr/>
        </p:nvSpPr>
        <p:spPr>
          <a:xfrm>
            <a:off x="76200" y="2259178"/>
            <a:ext cx="44280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bg1"/>
                </a:solidFill>
              </a:rPr>
              <a:t>Cliente:</a:t>
            </a: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 visualizar os imóveis da imobiliária.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 iniciar o processo de compra ou aluguel.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 salvar imóveis como favoritos.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>
                <a:solidFill>
                  <a:schemeClr val="bg1"/>
                </a:solidFill>
              </a:rPr>
              <a:t>Pode iniciar contato com um corretor.</a:t>
            </a:r>
          </a:p>
        </p:txBody>
      </p:sp>
    </p:spTree>
    <p:extLst>
      <p:ext uri="{BB962C8B-B14F-4D97-AF65-F5344CB8AC3E}">
        <p14:creationId xmlns:p14="http://schemas.microsoft.com/office/powerpoint/2010/main" val="31267192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612460_TF34357351_Win32" id="{793D9212-712F-45AD-BCB7-B8FD50924AE3}" vid="{BB4FE3B9-3E76-4238-84D6-794C8F555BD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modernista escura</Template>
  <TotalTime>500</TotalTime>
  <Words>868</Words>
  <Application>Microsoft Office PowerPoint</Application>
  <PresentationFormat>Widescreen</PresentationFormat>
  <Paragraphs>156</Paragraphs>
  <Slides>23</Slides>
  <Notes>23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8" baseType="lpstr">
      <vt:lpstr>Arial</vt:lpstr>
      <vt:lpstr>Arial Black</vt:lpstr>
      <vt:lpstr>Avenir Next LT Pro</vt:lpstr>
      <vt:lpstr>Calibri</vt:lpstr>
      <vt:lpstr>Tema do Office</vt:lpstr>
      <vt:lpstr>Projeto Integrador (PI)</vt:lpstr>
      <vt:lpstr>Sumário</vt:lpstr>
      <vt:lpstr>Introdução</vt:lpstr>
      <vt:lpstr>Sobre o projeto</vt:lpstr>
      <vt:lpstr>PORQUÊ </vt:lpstr>
      <vt:lpstr>Público alvo</vt:lpstr>
      <vt:lpstr>Objetivo</vt:lpstr>
      <vt:lpstr>Tecnologias usadas</vt:lpstr>
      <vt:lpstr>Usuários</vt:lpstr>
      <vt:lpstr>Apresentação do PowerPoint</vt:lpstr>
      <vt:lpstr>Telas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Linha do tempo</vt:lpstr>
      <vt:lpstr>Linha do tempo</vt:lpstr>
      <vt:lpstr>Próximos passos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Integration Project</dc:title>
  <dc:creator>LUCAS AUGUSTO HARTMANN</dc:creator>
  <cp:lastModifiedBy>Lucas Augusto Hartmann</cp:lastModifiedBy>
  <cp:revision>28</cp:revision>
  <dcterms:created xsi:type="dcterms:W3CDTF">2025-11-04T13:02:39Z</dcterms:created>
  <dcterms:modified xsi:type="dcterms:W3CDTF">2025-11-17T05:40:01Z</dcterms:modified>
</cp:coreProperties>
</file>